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664" autoAdjust="0"/>
  </p:normalViewPr>
  <p:slideViewPr>
    <p:cSldViewPr>
      <p:cViewPr varScale="1">
        <p:scale>
          <a:sx n="63" d="100"/>
          <a:sy n="63" d="100"/>
        </p:scale>
        <p:origin x="-10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B232A1-376C-486E-A65B-CA33DE8BC8FF}" type="datetimeFigureOut">
              <a:rPr lang="en-US" smtClean="0"/>
              <a:t>6/10/2020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B64558-7937-47B4-AED0-5B19975A4B94}" type="slidenum">
              <a:rPr lang="en-US" smtClean="0"/>
              <a:t>‹#›</a:t>
            </a:fld>
            <a:endParaRPr lang="en-US"/>
          </a:p>
        </p:txBody>
      </p:sp>
    </p:spTree>
    <p:extLst>
      <p:ext uri="{BB962C8B-B14F-4D97-AF65-F5344CB8AC3E}">
        <p14:creationId xmlns:p14="http://schemas.microsoft.com/office/powerpoint/2010/main" val="1778655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What generates thoughts and ideas? How are we humans able to move our feet from one point to another? Why do we cry when we receive bad news? All these dynamic activities that form the broader scope of day to day activities are not haphazard but are controlled from within, and the organ responsible is the human brain. </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2</a:t>
            </a:fld>
            <a:endParaRPr lang="en-US"/>
          </a:p>
        </p:txBody>
      </p:sp>
    </p:spTree>
    <p:extLst>
      <p:ext uri="{BB962C8B-B14F-4D97-AF65-F5344CB8AC3E}">
        <p14:creationId xmlns:p14="http://schemas.microsoft.com/office/powerpoint/2010/main" val="861792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human brain is the part of a larger complex system called the nervous system that is driven impulsively by chemicals and electric signals (Morris, 2016). Made up of four major regions; the cerebrum, cerebellum, brain stem, and diencephalon, the human brain is responsible for coordinating all the body functions. </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3</a:t>
            </a:fld>
            <a:endParaRPr lang="en-US"/>
          </a:p>
        </p:txBody>
      </p:sp>
    </p:spTree>
    <p:extLst>
      <p:ext uri="{BB962C8B-B14F-4D97-AF65-F5344CB8AC3E}">
        <p14:creationId xmlns:p14="http://schemas.microsoft.com/office/powerpoint/2010/main" val="2147557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Information is processed in the brain and then relayed to the rest of the body parts by neurons, which are essentially the processing units, and this brings rise to the functionality of human beings. Essentially, it is the brain that acts as the operating system for human beings and distinguishes us from other organisms.</a:t>
            </a:r>
          </a:p>
          <a:p>
            <a:r>
              <a:rPr lang="en-US" dirty="0" smtClean="0"/>
              <a:t>The nerve</a:t>
            </a:r>
            <a:r>
              <a:rPr lang="en-US" baseline="0" dirty="0" smtClean="0"/>
              <a:t> cells changes as new experiences emerge throughout the life of a person. </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4</a:t>
            </a:fld>
            <a:endParaRPr lang="en-US"/>
          </a:p>
        </p:txBody>
      </p:sp>
    </p:spTree>
    <p:extLst>
      <p:ext uri="{BB962C8B-B14F-4D97-AF65-F5344CB8AC3E}">
        <p14:creationId xmlns:p14="http://schemas.microsoft.com/office/powerpoint/2010/main" val="1592105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Functioning and behavior of humans are pivotal and dependent on the human brain. The human body comprises of many organs, and the human brain assumes the primary role to ensure that all these organs function seamlessly. Human beings respond to stimuli that would not be possible without the human brain for learning and memory (</a:t>
            </a:r>
            <a:r>
              <a:rPr lang="en-US" sz="1200" kern="1200" dirty="0" err="1" smtClean="0">
                <a:solidFill>
                  <a:schemeClr val="tx1"/>
                </a:solidFill>
                <a:effectLst/>
                <a:latin typeface="+mn-lt"/>
                <a:ea typeface="+mn-ea"/>
                <a:cs typeface="+mn-cs"/>
              </a:rPr>
              <a:t>Chandy</a:t>
            </a:r>
            <a:r>
              <a:rPr lang="en-US" sz="1200" kern="1200" dirty="0" smtClean="0">
                <a:solidFill>
                  <a:schemeClr val="tx1"/>
                </a:solidFill>
                <a:effectLst/>
                <a:latin typeface="+mn-lt"/>
                <a:ea typeface="+mn-ea"/>
                <a:cs typeface="+mn-cs"/>
              </a:rPr>
              <a:t>, 1967) and this would be seen as one of the main functions of the brain. </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5</a:t>
            </a:fld>
            <a:endParaRPr lang="en-US"/>
          </a:p>
        </p:txBody>
      </p:sp>
    </p:spTree>
    <p:extLst>
      <p:ext uri="{BB962C8B-B14F-4D97-AF65-F5344CB8AC3E}">
        <p14:creationId xmlns:p14="http://schemas.microsoft.com/office/powerpoint/2010/main" val="3793666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Cognitive abilities and intelligence, which distinguish human beings from other creatures, are all possible due to responsiveness and the functionality of the brain. The cerebrum is responsible for higher human functions such as learning and reasoning. Co-ordination of muscle movements which is vital for maintaining body balance and posture are functions of the cerebellum. Learning and reasoning </a:t>
            </a:r>
            <a:r>
              <a:rPr lang="en-US" sz="1200" kern="1200" baseline="0" dirty="0" smtClean="0">
                <a:solidFill>
                  <a:schemeClr val="tx1"/>
                </a:solidFill>
                <a:effectLst/>
                <a:latin typeface="+mn-lt"/>
                <a:ea typeface="+mn-ea"/>
                <a:cs typeface="+mn-cs"/>
              </a:rPr>
              <a:t>develops a neural system intelligence that helped Jodi remember how to walk. </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6</a:t>
            </a:fld>
            <a:endParaRPr lang="en-US"/>
          </a:p>
        </p:txBody>
      </p:sp>
    </p:spTree>
    <p:extLst>
      <p:ext uri="{BB962C8B-B14F-4D97-AF65-F5344CB8AC3E}">
        <p14:creationId xmlns:p14="http://schemas.microsoft.com/office/powerpoint/2010/main" val="324892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Auditory and visual senses are managed in the brainstem while the diencephalon is in charge of regulating the release of hormones for sensations and instinctual behavior. Jodi</a:t>
            </a:r>
            <a:r>
              <a:rPr lang="en-US" sz="1200" kern="1200" baseline="0" dirty="0" smtClean="0">
                <a:solidFill>
                  <a:schemeClr val="tx1"/>
                </a:solidFill>
                <a:effectLst/>
                <a:latin typeface="+mn-lt"/>
                <a:ea typeface="+mn-ea"/>
                <a:cs typeface="+mn-cs"/>
              </a:rPr>
              <a:t> will be able to apply these sensations and instincts to gain certain abilities he had lost. </a:t>
            </a:r>
            <a:r>
              <a:rPr lang="en-US" sz="1200" kern="1200" dirty="0" smtClean="0">
                <a:solidFill>
                  <a:schemeClr val="tx1"/>
                </a:solidFill>
                <a:effectLst/>
                <a:latin typeface="+mn-lt"/>
                <a:ea typeface="+mn-ea"/>
                <a:cs typeface="+mn-cs"/>
              </a:rPr>
              <a:t>When the brain malfunctions, other problems such as epilepsy and Alzheimer’s arise (Morris, 2016). It is the human brain therefore that is the core engine of all human activities and operations.</a:t>
            </a:r>
          </a:p>
          <a:p>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7</a:t>
            </a:fld>
            <a:endParaRPr lang="en-US"/>
          </a:p>
        </p:txBody>
      </p:sp>
    </p:spTree>
    <p:extLst>
      <p:ext uri="{BB962C8B-B14F-4D97-AF65-F5344CB8AC3E}">
        <p14:creationId xmlns:p14="http://schemas.microsoft.com/office/powerpoint/2010/main" val="3176092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cerebrum is the part of the brain that is subject to lateralization. Brain lateralization is the concept whereby the brain is divided into two hemispheres, the right, and the left hemisphere. The two hemispheres are divided by a longitudinal fissure but they still maintain communication via the corpus callosum which ensures the functionality of all tissues of the human body (</a:t>
            </a:r>
            <a:r>
              <a:rPr lang="en-US" sz="1200" kern="1200" dirty="0" err="1" smtClean="0">
                <a:solidFill>
                  <a:schemeClr val="tx1"/>
                </a:solidFill>
                <a:effectLst/>
                <a:latin typeface="+mn-lt"/>
                <a:ea typeface="+mn-ea"/>
                <a:cs typeface="+mn-cs"/>
              </a:rPr>
              <a:t>Chandy</a:t>
            </a:r>
            <a:r>
              <a:rPr lang="en-US" sz="1200" kern="1200" dirty="0" smtClean="0">
                <a:solidFill>
                  <a:schemeClr val="tx1"/>
                </a:solidFill>
                <a:effectLst/>
                <a:latin typeface="+mn-lt"/>
                <a:ea typeface="+mn-ea"/>
                <a:cs typeface="+mn-cs"/>
              </a:rPr>
              <a:t>, 1967). </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8</a:t>
            </a:fld>
            <a:endParaRPr lang="en-US"/>
          </a:p>
        </p:txBody>
      </p:sp>
    </p:spTree>
    <p:extLst>
      <p:ext uri="{BB962C8B-B14F-4D97-AF65-F5344CB8AC3E}">
        <p14:creationId xmlns:p14="http://schemas.microsoft.com/office/powerpoint/2010/main" val="2701046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Although the hemispheres are physically identical, they differ in functionality. If a person were to lose the left hemisphere of the brain, they wouldn’t have the ability to understand and communicate as language formation is a dominant function of </a:t>
            </a:r>
            <a:r>
              <a:rPr lang="en-US" sz="1200" kern="1200" dirty="0" err="1" smtClean="0">
                <a:solidFill>
                  <a:schemeClr val="tx1"/>
                </a:solidFill>
                <a:effectLst/>
                <a:latin typeface="+mn-lt"/>
                <a:ea typeface="+mn-ea"/>
                <a:cs typeface="+mn-cs"/>
              </a:rPr>
              <a:t>Broca’s</a:t>
            </a:r>
            <a:r>
              <a:rPr lang="en-US" sz="1200" kern="1200" dirty="0" smtClean="0">
                <a:solidFill>
                  <a:schemeClr val="tx1"/>
                </a:solidFill>
                <a:effectLst/>
                <a:latin typeface="+mn-lt"/>
                <a:ea typeface="+mn-ea"/>
                <a:cs typeface="+mn-cs"/>
              </a:rPr>
              <a:t> and Wernicke’s regions that are located in the left hemisphere.  Logic is also greatly influenced by the left hemisphere.  Jodi’s cognitive</a:t>
            </a:r>
            <a:r>
              <a:rPr lang="en-US" sz="1200" kern="1200" baseline="0" dirty="0" smtClean="0">
                <a:solidFill>
                  <a:schemeClr val="tx1"/>
                </a:solidFill>
                <a:effectLst/>
                <a:latin typeface="+mn-lt"/>
                <a:ea typeface="+mn-ea"/>
                <a:cs typeface="+mn-cs"/>
              </a:rPr>
              <a:t>, communication, and logical abilities were likely to be impacted negatively. </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9</a:t>
            </a:fld>
            <a:endParaRPr lang="en-US"/>
          </a:p>
        </p:txBody>
      </p:sp>
    </p:spTree>
    <p:extLst>
      <p:ext uri="{BB962C8B-B14F-4D97-AF65-F5344CB8AC3E}">
        <p14:creationId xmlns:p14="http://schemas.microsoft.com/office/powerpoint/2010/main" val="1853351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right hemisphere of the brain is responsible for interpreting the emotional tone of language and also influences creativity. When a </a:t>
            </a:r>
            <a:r>
              <a:rPr lang="en-US" sz="1200" kern="1200" dirty="0" err="1" smtClean="0">
                <a:solidFill>
                  <a:schemeClr val="tx1"/>
                </a:solidFill>
                <a:effectLst/>
                <a:latin typeface="+mn-lt"/>
                <a:ea typeface="+mn-ea"/>
                <a:cs typeface="+mn-cs"/>
              </a:rPr>
              <a:t>hemispherectomy</a:t>
            </a:r>
            <a:r>
              <a:rPr lang="en-US" sz="1200" kern="1200" dirty="0" smtClean="0">
                <a:solidFill>
                  <a:schemeClr val="tx1"/>
                </a:solidFill>
                <a:effectLst/>
                <a:latin typeface="+mn-lt"/>
                <a:ea typeface="+mn-ea"/>
                <a:cs typeface="+mn-cs"/>
              </a:rPr>
              <a:t> surgery, which involved removing one hemisphere of the brain, was performed by pediatric neurosurgeon Dr. Ben Carson on a three-year-old girl the concept of lateralization was demonstrated. On removal of the right hemisphere of her brain, the girl’s left hemisphere had to undergo a process called plasticity for her to gain back abilities of some activities such as walking. Brain lateralization is therefore key in the functionality of human beings due to the distribution of abilities on either hemisphere. The phenomenon</a:t>
            </a:r>
            <a:r>
              <a:rPr lang="en-US" sz="1200" kern="1200" baseline="0" dirty="0" smtClean="0">
                <a:solidFill>
                  <a:schemeClr val="tx1"/>
                </a:solidFill>
                <a:effectLst/>
                <a:latin typeface="+mn-lt"/>
                <a:ea typeface="+mn-ea"/>
                <a:cs typeface="+mn-cs"/>
              </a:rPr>
              <a:t> could have impacted Jodi’s creativity and linguistic emotions.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10</a:t>
            </a:fld>
            <a:endParaRPr lang="en-US"/>
          </a:p>
        </p:txBody>
      </p:sp>
    </p:spTree>
    <p:extLst>
      <p:ext uri="{BB962C8B-B14F-4D97-AF65-F5344CB8AC3E}">
        <p14:creationId xmlns:p14="http://schemas.microsoft.com/office/powerpoint/2010/main" val="243313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Realizing that the brain is divided into two hemispheres arouses the urge to ask, what then happens when one hemisphere is lost? Cortical Plasticity. The brain basically can adjust to change through self-modification (Pitts-Taylor, 2010). This process of that can be termed as rewiring of the brain often takes place after injuries. The concept applies</a:t>
            </a:r>
            <a:r>
              <a:rPr lang="en-US" sz="1200" kern="1200" baseline="0" dirty="0" smtClean="0">
                <a:solidFill>
                  <a:schemeClr val="tx1"/>
                </a:solidFill>
                <a:effectLst/>
                <a:latin typeface="+mn-lt"/>
                <a:ea typeface="+mn-ea"/>
                <a:cs typeface="+mn-cs"/>
              </a:rPr>
              <a:t> to Jodi’s recovery situation. </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11</a:t>
            </a:fld>
            <a:endParaRPr lang="en-US"/>
          </a:p>
        </p:txBody>
      </p:sp>
    </p:spTree>
    <p:extLst>
      <p:ext uri="{BB962C8B-B14F-4D97-AF65-F5344CB8AC3E}">
        <p14:creationId xmlns:p14="http://schemas.microsoft.com/office/powerpoint/2010/main" val="2425318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Short term neuroplasticity only requires chemical changes on the neurons whereas long term changes require a structural change where new neurons are formed. Loss of a hemisphere requires structural changes that affect the density and length of dendrites (Pitts-Taylor, 2010) which is a step towards achieving lost abilities. </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12</a:t>
            </a:fld>
            <a:endParaRPr lang="en-US"/>
          </a:p>
        </p:txBody>
      </p:sp>
    </p:spTree>
    <p:extLst>
      <p:ext uri="{BB962C8B-B14F-4D97-AF65-F5344CB8AC3E}">
        <p14:creationId xmlns:p14="http://schemas.microsoft.com/office/powerpoint/2010/main" val="1135130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explains why with time and the aid of therapy, patients who have experienced conditions such as stroke and lost some of the abilities start regaining them. What seems miraculous is a result of the brain’s ability to adapt through plasticity.</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13</a:t>
            </a:fld>
            <a:endParaRPr lang="en-US"/>
          </a:p>
        </p:txBody>
      </p:sp>
    </p:spTree>
    <p:extLst>
      <p:ext uri="{BB962C8B-B14F-4D97-AF65-F5344CB8AC3E}">
        <p14:creationId xmlns:p14="http://schemas.microsoft.com/office/powerpoint/2010/main" val="3590202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Plasticity, therefore, is an adaptive measure to ensure that the human body can function even when the human brain is compromised. Conclusively, according to studies, it can be argued that the human brain is the apex of human functionality. Jodi will be able to recover after the surgery due to the tendency</a:t>
            </a:r>
            <a:r>
              <a:rPr lang="en-US" sz="1200" kern="1200" baseline="0" dirty="0" smtClean="0">
                <a:solidFill>
                  <a:schemeClr val="tx1"/>
                </a:solidFill>
                <a:effectLst/>
                <a:latin typeface="+mn-lt"/>
                <a:ea typeface="+mn-ea"/>
                <a:cs typeface="+mn-cs"/>
              </a:rPr>
              <a:t> of the brain to adapt to changes after injuries.</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14</a:t>
            </a:fld>
            <a:endParaRPr lang="en-US"/>
          </a:p>
        </p:txBody>
      </p:sp>
    </p:spTree>
    <p:extLst>
      <p:ext uri="{BB962C8B-B14F-4D97-AF65-F5344CB8AC3E}">
        <p14:creationId xmlns:p14="http://schemas.microsoft.com/office/powerpoint/2010/main" val="3816963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a:t>
            </a:r>
            <a:r>
              <a:rPr lang="en-US" sz="1200" kern="1200" baseline="0" dirty="0" smtClean="0">
                <a:solidFill>
                  <a:schemeClr val="tx1"/>
                </a:solidFill>
                <a:effectLst/>
                <a:latin typeface="+mn-lt"/>
                <a:ea typeface="+mn-ea"/>
                <a:cs typeface="+mn-cs"/>
              </a:rPr>
              <a:t> have learned that </a:t>
            </a:r>
            <a:r>
              <a:rPr lang="en-US" sz="1200" kern="1200" dirty="0" smtClean="0">
                <a:solidFill>
                  <a:schemeClr val="tx1"/>
                </a:solidFill>
                <a:effectLst/>
                <a:latin typeface="+mn-lt"/>
                <a:ea typeface="+mn-ea"/>
                <a:cs typeface="+mn-cs"/>
              </a:rPr>
              <a:t>human brain plays a vital role in coordinating the body from speech to movement to all the sensory responses of human beings. I</a:t>
            </a:r>
            <a:r>
              <a:rPr lang="en-US" sz="1200" kern="1200" baseline="0" dirty="0" smtClean="0">
                <a:solidFill>
                  <a:schemeClr val="tx1"/>
                </a:solidFill>
                <a:effectLst/>
                <a:latin typeface="+mn-lt"/>
                <a:ea typeface="+mn-ea"/>
                <a:cs typeface="+mn-cs"/>
              </a:rPr>
              <a:t> have also learned that</a:t>
            </a:r>
            <a:r>
              <a:rPr lang="en-US" sz="1200" kern="1200" dirty="0" smtClean="0">
                <a:solidFill>
                  <a:schemeClr val="tx1"/>
                </a:solidFill>
                <a:effectLst/>
                <a:latin typeface="+mn-lt"/>
                <a:ea typeface="+mn-ea"/>
                <a:cs typeface="+mn-cs"/>
              </a:rPr>
              <a:t> human beings are part of the broader creation but the cognitive abilities and intelligence are what sets the distinction between human beings and other organisms.</a:t>
            </a:r>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15</a:t>
            </a:fld>
            <a:endParaRPr lang="en-US"/>
          </a:p>
        </p:txBody>
      </p:sp>
    </p:spTree>
    <p:extLst>
      <p:ext uri="{BB962C8B-B14F-4D97-AF65-F5344CB8AC3E}">
        <p14:creationId xmlns:p14="http://schemas.microsoft.com/office/powerpoint/2010/main" val="1962613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The human brain itself also manifests its power by being able to adapt and regenerate when damage is caused to it. Cortical plasticity is important in ensuring that human beings can retain their abilities, therefore giving individuals the chance to continue boasting of productivity.</a:t>
            </a:r>
          </a:p>
          <a:p>
            <a:endParaRPr lang="en-US" dirty="0"/>
          </a:p>
        </p:txBody>
      </p:sp>
      <p:sp>
        <p:nvSpPr>
          <p:cNvPr id="4" name="Slide Number Placeholder 3"/>
          <p:cNvSpPr>
            <a:spLocks noGrp="1"/>
          </p:cNvSpPr>
          <p:nvPr>
            <p:ph type="sldNum" sz="quarter" idx="10"/>
          </p:nvPr>
        </p:nvSpPr>
        <p:spPr/>
        <p:txBody>
          <a:bodyPr/>
          <a:lstStyle/>
          <a:p>
            <a:fld id="{7EB64558-7937-47B4-AED0-5B19975A4B94}" type="slidenum">
              <a:rPr lang="en-US" smtClean="0"/>
              <a:t>16</a:t>
            </a:fld>
            <a:endParaRPr lang="en-US"/>
          </a:p>
        </p:txBody>
      </p:sp>
    </p:spTree>
    <p:extLst>
      <p:ext uri="{BB962C8B-B14F-4D97-AF65-F5344CB8AC3E}">
        <p14:creationId xmlns:p14="http://schemas.microsoft.com/office/powerpoint/2010/main" val="1094387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7F18374-C2B5-466A-A703-AFBB7C16812E}" type="datetimeFigureOut">
              <a:rPr lang="en-US" smtClean="0"/>
              <a:t>6/10/2020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3990F522-53A9-45BE-B645-AE89123E3738}"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F18374-C2B5-466A-A703-AFBB7C16812E}"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0F522-53A9-45BE-B645-AE89123E373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F18374-C2B5-466A-A703-AFBB7C16812E}"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0F522-53A9-45BE-B645-AE89123E373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7F18374-C2B5-466A-A703-AFBB7C16812E}" type="datetimeFigureOut">
              <a:rPr lang="en-US" smtClean="0"/>
              <a:t>6/10/2020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0F522-53A9-45BE-B645-AE89123E3738}"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F18374-C2B5-466A-A703-AFBB7C16812E}" type="datetimeFigureOut">
              <a:rPr lang="en-US" smtClean="0"/>
              <a:t>6/10/2020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90F522-53A9-45BE-B645-AE89123E373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F18374-C2B5-466A-A703-AFBB7C16812E}" type="datetimeFigureOut">
              <a:rPr lang="en-US" smtClean="0"/>
              <a:t>6/10/2020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90F522-53A9-45BE-B645-AE89123E373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18374-C2B5-466A-A703-AFBB7C16812E}" type="datetimeFigureOut">
              <a:rPr lang="en-US" smtClean="0"/>
              <a:t>6/10/2020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90F522-53A9-45BE-B645-AE89123E373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7F18374-C2B5-466A-A703-AFBB7C16812E}" type="datetimeFigureOut">
              <a:rPr lang="en-US" smtClean="0"/>
              <a:t>6/10/2020</a:t>
            </a:fld>
            <a:endParaRPr lang="en-US"/>
          </a:p>
        </p:txBody>
      </p:sp>
      <p:sp>
        <p:nvSpPr>
          <p:cNvPr id="7" name="Slide Number Placeholder 6"/>
          <p:cNvSpPr>
            <a:spLocks noGrp="1"/>
          </p:cNvSpPr>
          <p:nvPr>
            <p:ph type="sldNum" sz="quarter" idx="12"/>
          </p:nvPr>
        </p:nvSpPr>
        <p:spPr/>
        <p:txBody>
          <a:bodyPr/>
          <a:lstStyle/>
          <a:p>
            <a:fld id="{3990F522-53A9-45BE-B645-AE89123E3738}"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F18374-C2B5-466A-A703-AFBB7C16812E}" type="datetimeFigureOut">
              <a:rPr lang="en-US" smtClean="0"/>
              <a:t>6/10/2020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3990F522-53A9-45BE-B645-AE89123E373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F18374-C2B5-466A-A703-AFBB7C16812E}"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0F522-53A9-45BE-B645-AE89123E373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F18374-C2B5-466A-A703-AFBB7C16812E}"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0F522-53A9-45BE-B645-AE89123E373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7F18374-C2B5-466A-A703-AFBB7C16812E}" type="datetimeFigureOut">
              <a:rPr lang="en-US" smtClean="0"/>
              <a:t>6/10/2020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3990F522-53A9-45BE-B645-AE89123E373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jstor.org/stable/j.ctt1gxxpgr.13" TargetMode="External"/><Relationship Id="rId2" Type="http://schemas.openxmlformats.org/officeDocument/2006/relationships/hyperlink" Target="http://www.jstor.org/stable/24062546" TargetMode="External"/><Relationship Id="rId1" Type="http://schemas.openxmlformats.org/officeDocument/2006/relationships/slideLayout" Target="../slideLayouts/slideLayout2.xml"/><Relationship Id="rId4" Type="http://schemas.openxmlformats.org/officeDocument/2006/relationships/hyperlink" Target="http://www.jstor.org/stable/2665006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Cortical Plasticity</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Student’s Name</a:t>
            </a:r>
          </a:p>
          <a:p>
            <a:r>
              <a:rPr lang="en-US" dirty="0" smtClean="0"/>
              <a:t>Student’s Number</a:t>
            </a:r>
          </a:p>
          <a:p>
            <a:r>
              <a:rPr lang="en-US" dirty="0" smtClean="0"/>
              <a:t>Section Number</a:t>
            </a:r>
          </a:p>
          <a:p>
            <a:r>
              <a:rPr lang="en-US" dirty="0" smtClean="0"/>
              <a:t>Professor’s Name</a:t>
            </a:r>
          </a:p>
          <a:p>
            <a:endParaRPr lang="en-US" dirty="0"/>
          </a:p>
        </p:txBody>
      </p:sp>
    </p:spTree>
    <p:extLst>
      <p:ext uri="{BB962C8B-B14F-4D97-AF65-F5344CB8AC3E}">
        <p14:creationId xmlns:p14="http://schemas.microsoft.com/office/powerpoint/2010/main" val="2995694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Generation of thoughts and ideas</a:t>
            </a:r>
          </a:p>
          <a:p>
            <a:r>
              <a:rPr lang="en-US" dirty="0" smtClean="0"/>
              <a:t>Role of the brain in human movement</a:t>
            </a:r>
          </a:p>
          <a:p>
            <a:r>
              <a:rPr lang="en-US" dirty="0" smtClean="0"/>
              <a:t>Reaction to certain things</a:t>
            </a:r>
          </a:p>
          <a:p>
            <a:r>
              <a:rPr lang="en-US" dirty="0" smtClean="0"/>
              <a:t>Centrality of the human brain</a:t>
            </a:r>
          </a:p>
          <a:p>
            <a:r>
              <a:rPr lang="en-US" dirty="0" smtClean="0"/>
              <a:t>Controlling of certain human characteristics</a:t>
            </a:r>
            <a:endParaRPr lang="en-US" dirty="0"/>
          </a:p>
        </p:txBody>
      </p:sp>
    </p:spTree>
    <p:extLst>
      <p:ext uri="{BB962C8B-B14F-4D97-AF65-F5344CB8AC3E}">
        <p14:creationId xmlns:p14="http://schemas.microsoft.com/office/powerpoint/2010/main" val="724475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Human Brain</a:t>
            </a:r>
            <a:endParaRPr lang="en-US" dirty="0"/>
          </a:p>
        </p:txBody>
      </p:sp>
      <p:sp>
        <p:nvSpPr>
          <p:cNvPr id="3" name="Content Placeholder 2"/>
          <p:cNvSpPr>
            <a:spLocks noGrp="1"/>
          </p:cNvSpPr>
          <p:nvPr>
            <p:ph idx="1"/>
          </p:nvPr>
        </p:nvSpPr>
        <p:spPr/>
        <p:txBody>
          <a:bodyPr/>
          <a:lstStyle/>
          <a:p>
            <a:r>
              <a:rPr lang="en-US" dirty="0" smtClean="0"/>
              <a:t>Complex large system</a:t>
            </a:r>
          </a:p>
          <a:p>
            <a:r>
              <a:rPr lang="en-US" dirty="0" smtClean="0"/>
              <a:t>Impulsivity</a:t>
            </a:r>
          </a:p>
          <a:p>
            <a:r>
              <a:rPr lang="en-US" dirty="0" smtClean="0"/>
              <a:t>Chemicals and electric signals</a:t>
            </a:r>
          </a:p>
          <a:p>
            <a:r>
              <a:rPr lang="en-US" dirty="0" smtClean="0"/>
              <a:t>Cerebrum</a:t>
            </a:r>
            <a:r>
              <a:rPr lang="en-US" dirty="0"/>
              <a:t>, cerebellum, brain stem, and </a:t>
            </a:r>
            <a:r>
              <a:rPr lang="en-US" dirty="0" smtClean="0"/>
              <a:t>diencephalon</a:t>
            </a:r>
          </a:p>
          <a:p>
            <a:r>
              <a:rPr lang="en-US" dirty="0" smtClean="0"/>
              <a:t>Body functions</a:t>
            </a:r>
          </a:p>
          <a:p>
            <a:endParaRPr lang="en-US" dirty="0"/>
          </a:p>
          <a:p>
            <a:r>
              <a:rPr lang="en-US" dirty="0" smtClean="0"/>
              <a:t>Image: Neural plasticity</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143000"/>
            <a:ext cx="23431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776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Processing</a:t>
            </a:r>
            <a:endParaRPr lang="en-US" dirty="0"/>
          </a:p>
        </p:txBody>
      </p:sp>
      <p:sp>
        <p:nvSpPr>
          <p:cNvPr id="3" name="Content Placeholder 2"/>
          <p:cNvSpPr>
            <a:spLocks noGrp="1"/>
          </p:cNvSpPr>
          <p:nvPr>
            <p:ph idx="1"/>
          </p:nvPr>
        </p:nvSpPr>
        <p:spPr/>
        <p:txBody>
          <a:bodyPr/>
          <a:lstStyle/>
          <a:p>
            <a:r>
              <a:rPr lang="en-US" dirty="0" smtClean="0"/>
              <a:t>Neural communication</a:t>
            </a:r>
          </a:p>
          <a:p>
            <a:r>
              <a:rPr lang="en-US" dirty="0" smtClean="0"/>
              <a:t>Change through experiences</a:t>
            </a:r>
          </a:p>
          <a:p>
            <a:r>
              <a:rPr lang="en-US" dirty="0" smtClean="0"/>
              <a:t>Functionality of human beings</a:t>
            </a:r>
          </a:p>
          <a:p>
            <a:r>
              <a:rPr lang="en-US" dirty="0" smtClean="0"/>
              <a:t>Processing units</a:t>
            </a:r>
          </a:p>
          <a:p>
            <a:r>
              <a:rPr lang="en-US" dirty="0" smtClean="0"/>
              <a:t>Distinctive factor</a:t>
            </a:r>
            <a:endParaRPr lang="en-US" dirty="0"/>
          </a:p>
        </p:txBody>
      </p:sp>
    </p:spTree>
    <p:extLst>
      <p:ext uri="{BB962C8B-B14F-4D97-AF65-F5344CB8AC3E}">
        <p14:creationId xmlns:p14="http://schemas.microsoft.com/office/powerpoint/2010/main" val="2468743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Functions of the Brain in Human Behavior</a:t>
            </a:r>
            <a:endParaRPr lang="en-US" dirty="0"/>
          </a:p>
        </p:txBody>
      </p:sp>
      <p:sp>
        <p:nvSpPr>
          <p:cNvPr id="3" name="Content Placeholder 2"/>
          <p:cNvSpPr>
            <a:spLocks noGrp="1"/>
          </p:cNvSpPr>
          <p:nvPr>
            <p:ph idx="1"/>
          </p:nvPr>
        </p:nvSpPr>
        <p:spPr/>
        <p:txBody>
          <a:bodyPr/>
          <a:lstStyle/>
          <a:p>
            <a:r>
              <a:rPr lang="en-US" dirty="0" smtClean="0"/>
              <a:t>Behavioral traits</a:t>
            </a:r>
          </a:p>
          <a:p>
            <a:r>
              <a:rPr lang="en-US" dirty="0" smtClean="0"/>
              <a:t>Composition of the human body</a:t>
            </a:r>
          </a:p>
          <a:p>
            <a:r>
              <a:rPr lang="en-US" dirty="0" smtClean="0"/>
              <a:t>Seamless functioning of the body</a:t>
            </a:r>
          </a:p>
          <a:p>
            <a:r>
              <a:rPr lang="en-US" dirty="0" smtClean="0"/>
              <a:t>Response to stimuli</a:t>
            </a:r>
          </a:p>
          <a:p>
            <a:r>
              <a:rPr lang="en-US" dirty="0" smtClean="0"/>
              <a:t>Learning and memory framework</a:t>
            </a:r>
          </a:p>
        </p:txBody>
      </p:sp>
    </p:spTree>
    <p:extLst>
      <p:ext uri="{BB962C8B-B14F-4D97-AF65-F5344CB8AC3E}">
        <p14:creationId xmlns:p14="http://schemas.microsoft.com/office/powerpoint/2010/main" val="48070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Higher Human Functions</a:t>
            </a:r>
            <a:endParaRPr lang="en-US" dirty="0"/>
          </a:p>
        </p:txBody>
      </p:sp>
      <p:sp>
        <p:nvSpPr>
          <p:cNvPr id="3" name="Content Placeholder 2"/>
          <p:cNvSpPr>
            <a:spLocks noGrp="1"/>
          </p:cNvSpPr>
          <p:nvPr>
            <p:ph idx="1"/>
          </p:nvPr>
        </p:nvSpPr>
        <p:spPr/>
        <p:txBody>
          <a:bodyPr/>
          <a:lstStyle/>
          <a:p>
            <a:r>
              <a:rPr lang="en-US" dirty="0" smtClean="0"/>
              <a:t>Cognitive and intellectual abilities</a:t>
            </a:r>
          </a:p>
          <a:p>
            <a:r>
              <a:rPr lang="en-US" dirty="0" smtClean="0"/>
              <a:t>Learning and reasoning</a:t>
            </a:r>
          </a:p>
          <a:p>
            <a:r>
              <a:rPr lang="en-US" dirty="0" smtClean="0"/>
              <a:t>Coordination of muscle movements</a:t>
            </a:r>
          </a:p>
          <a:p>
            <a:r>
              <a:rPr lang="en-US" dirty="0" smtClean="0"/>
              <a:t>Cerebellum functions</a:t>
            </a:r>
          </a:p>
          <a:p>
            <a:r>
              <a:rPr lang="en-US" dirty="0" smtClean="0"/>
              <a:t>Balance and posture functions</a:t>
            </a:r>
            <a:endParaRPr lang="en-US" dirty="0"/>
          </a:p>
        </p:txBody>
      </p:sp>
    </p:spTree>
    <p:extLst>
      <p:ext uri="{BB962C8B-B14F-4D97-AF65-F5344CB8AC3E}">
        <p14:creationId xmlns:p14="http://schemas.microsoft.com/office/powerpoint/2010/main" val="760506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Diencephalon</a:t>
            </a:r>
            <a:endParaRPr lang="en-US" dirty="0"/>
          </a:p>
        </p:txBody>
      </p:sp>
      <p:sp>
        <p:nvSpPr>
          <p:cNvPr id="3" name="Content Placeholder 2"/>
          <p:cNvSpPr>
            <a:spLocks noGrp="1"/>
          </p:cNvSpPr>
          <p:nvPr>
            <p:ph idx="1"/>
          </p:nvPr>
        </p:nvSpPr>
        <p:spPr/>
        <p:txBody>
          <a:bodyPr/>
          <a:lstStyle/>
          <a:p>
            <a:r>
              <a:rPr lang="en-US" dirty="0" smtClean="0"/>
              <a:t>Auditory and visual senses</a:t>
            </a:r>
          </a:p>
          <a:p>
            <a:r>
              <a:rPr lang="en-US" dirty="0" smtClean="0"/>
              <a:t>Release of hormones</a:t>
            </a:r>
          </a:p>
          <a:p>
            <a:r>
              <a:rPr lang="en-US" dirty="0" smtClean="0"/>
              <a:t>Instinctual and sensations</a:t>
            </a:r>
          </a:p>
          <a:p>
            <a:r>
              <a:rPr lang="en-US" dirty="0" smtClean="0"/>
              <a:t>Brain malfunctions</a:t>
            </a:r>
          </a:p>
          <a:p>
            <a:r>
              <a:rPr lang="en-US" dirty="0" smtClean="0"/>
              <a:t>Core engine</a:t>
            </a:r>
            <a:endParaRPr lang="en-US" dirty="0"/>
          </a:p>
        </p:txBody>
      </p:sp>
    </p:spTree>
    <p:extLst>
      <p:ext uri="{BB962C8B-B14F-4D97-AF65-F5344CB8AC3E}">
        <p14:creationId xmlns:p14="http://schemas.microsoft.com/office/powerpoint/2010/main" val="222126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 Lateralization</a:t>
            </a:r>
            <a:endParaRPr lang="en-US" dirty="0"/>
          </a:p>
        </p:txBody>
      </p:sp>
      <p:sp>
        <p:nvSpPr>
          <p:cNvPr id="3" name="Content Placeholder 2"/>
          <p:cNvSpPr>
            <a:spLocks noGrp="1"/>
          </p:cNvSpPr>
          <p:nvPr>
            <p:ph idx="1"/>
          </p:nvPr>
        </p:nvSpPr>
        <p:spPr/>
        <p:txBody>
          <a:bodyPr/>
          <a:lstStyle/>
          <a:p>
            <a:r>
              <a:rPr lang="en-US" dirty="0" smtClean="0"/>
              <a:t>Functionality of the cerebrum</a:t>
            </a:r>
          </a:p>
          <a:p>
            <a:r>
              <a:rPr lang="en-US" dirty="0" smtClean="0"/>
              <a:t>The right and the left hemisphere</a:t>
            </a:r>
          </a:p>
          <a:p>
            <a:r>
              <a:rPr lang="en-US" dirty="0" smtClean="0"/>
              <a:t>Longitudinal fissure</a:t>
            </a:r>
          </a:p>
          <a:p>
            <a:r>
              <a:rPr lang="en-US" dirty="0" smtClean="0"/>
              <a:t>Corpus </a:t>
            </a:r>
            <a:r>
              <a:rPr lang="en-US" dirty="0" err="1" smtClean="0"/>
              <a:t>collasum</a:t>
            </a:r>
            <a:r>
              <a:rPr lang="en-US" dirty="0" smtClean="0"/>
              <a:t> via communication</a:t>
            </a:r>
          </a:p>
          <a:p>
            <a:r>
              <a:rPr lang="en-US" dirty="0" smtClean="0"/>
              <a:t>Functionality of all tissues</a:t>
            </a:r>
          </a:p>
          <a:p>
            <a:endParaRPr lang="en-US" dirty="0"/>
          </a:p>
        </p:txBody>
      </p:sp>
    </p:spTree>
    <p:extLst>
      <p:ext uri="{BB962C8B-B14F-4D97-AF65-F5344CB8AC3E}">
        <p14:creationId xmlns:p14="http://schemas.microsoft.com/office/powerpoint/2010/main" val="1801983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Left Hemisphere</a:t>
            </a:r>
            <a:endParaRPr lang="en-US" dirty="0"/>
          </a:p>
        </p:txBody>
      </p:sp>
      <p:sp>
        <p:nvSpPr>
          <p:cNvPr id="3" name="Content Placeholder 2"/>
          <p:cNvSpPr>
            <a:spLocks noGrp="1"/>
          </p:cNvSpPr>
          <p:nvPr>
            <p:ph idx="1"/>
          </p:nvPr>
        </p:nvSpPr>
        <p:spPr/>
        <p:txBody>
          <a:bodyPr/>
          <a:lstStyle/>
          <a:p>
            <a:r>
              <a:rPr lang="en-US" dirty="0" smtClean="0"/>
              <a:t>Physical identity</a:t>
            </a:r>
          </a:p>
          <a:p>
            <a:r>
              <a:rPr lang="en-US" dirty="0" smtClean="0"/>
              <a:t>Differential functionality</a:t>
            </a:r>
          </a:p>
          <a:p>
            <a:r>
              <a:rPr lang="en-US" dirty="0" smtClean="0"/>
              <a:t>Left hemisphere</a:t>
            </a:r>
          </a:p>
          <a:p>
            <a:r>
              <a:rPr lang="en-US" dirty="0" err="1" smtClean="0"/>
              <a:t>Broca’s</a:t>
            </a:r>
            <a:r>
              <a:rPr lang="en-US" dirty="0" smtClean="0"/>
              <a:t> and Wernicke’s regions</a:t>
            </a:r>
          </a:p>
          <a:p>
            <a:r>
              <a:rPr lang="en-US" dirty="0" smtClean="0"/>
              <a:t>Understanding and communicating</a:t>
            </a:r>
          </a:p>
          <a:p>
            <a:r>
              <a:rPr lang="en-US" dirty="0" smtClean="0"/>
              <a:t>Logic</a:t>
            </a:r>
            <a:endParaRPr lang="en-US" dirty="0"/>
          </a:p>
        </p:txBody>
      </p:sp>
    </p:spTree>
    <p:extLst>
      <p:ext uri="{BB962C8B-B14F-4D97-AF65-F5344CB8AC3E}">
        <p14:creationId xmlns:p14="http://schemas.microsoft.com/office/powerpoint/2010/main" val="1772350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Right Hemisphere</a:t>
            </a:r>
            <a:endParaRPr lang="en-US" dirty="0"/>
          </a:p>
        </p:txBody>
      </p:sp>
      <p:sp>
        <p:nvSpPr>
          <p:cNvPr id="3" name="Content Placeholder 2"/>
          <p:cNvSpPr>
            <a:spLocks noGrp="1"/>
          </p:cNvSpPr>
          <p:nvPr>
            <p:ph idx="1"/>
          </p:nvPr>
        </p:nvSpPr>
        <p:spPr/>
        <p:txBody>
          <a:bodyPr/>
          <a:lstStyle/>
          <a:p>
            <a:r>
              <a:rPr lang="en-US" dirty="0" smtClean="0"/>
              <a:t>Interpretation and emotional tone of language</a:t>
            </a:r>
          </a:p>
          <a:p>
            <a:r>
              <a:rPr lang="en-US" dirty="0" smtClean="0"/>
              <a:t>Creativity</a:t>
            </a:r>
          </a:p>
          <a:p>
            <a:r>
              <a:rPr lang="en-US" dirty="0" err="1" smtClean="0"/>
              <a:t>Hemispherectomy</a:t>
            </a:r>
            <a:r>
              <a:rPr lang="en-US" dirty="0" smtClean="0"/>
              <a:t> surgery</a:t>
            </a:r>
          </a:p>
          <a:p>
            <a:r>
              <a:rPr lang="en-US" dirty="0" smtClean="0"/>
              <a:t>Dr. Ben Carson case study</a:t>
            </a:r>
          </a:p>
          <a:p>
            <a:endParaRPr lang="en-US" dirty="0"/>
          </a:p>
        </p:txBody>
      </p:sp>
    </p:spTree>
    <p:extLst>
      <p:ext uri="{BB962C8B-B14F-4D97-AF65-F5344CB8AC3E}">
        <p14:creationId xmlns:p14="http://schemas.microsoft.com/office/powerpoint/2010/main" val="2653340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Phenomenon of Cortical Plasticity.</a:t>
            </a:r>
          </a:p>
        </p:txBody>
      </p:sp>
      <p:sp>
        <p:nvSpPr>
          <p:cNvPr id="3" name="Content Placeholder 2"/>
          <p:cNvSpPr>
            <a:spLocks noGrp="1"/>
          </p:cNvSpPr>
          <p:nvPr>
            <p:ph idx="1"/>
          </p:nvPr>
        </p:nvSpPr>
        <p:spPr/>
        <p:txBody>
          <a:bodyPr/>
          <a:lstStyle/>
          <a:p>
            <a:r>
              <a:rPr lang="en-US" dirty="0" smtClean="0"/>
              <a:t>Loss of one hemisphere</a:t>
            </a:r>
          </a:p>
          <a:p>
            <a:r>
              <a:rPr lang="en-US" dirty="0" smtClean="0"/>
              <a:t>Self-modification</a:t>
            </a:r>
          </a:p>
          <a:p>
            <a:r>
              <a:rPr lang="en-US" dirty="0" smtClean="0"/>
              <a:t>Occurs after sustaining injuries</a:t>
            </a:r>
          </a:p>
          <a:p>
            <a:r>
              <a:rPr lang="en-US" dirty="0" smtClean="0"/>
              <a:t>Crucial to Jodi’s situation</a:t>
            </a:r>
          </a:p>
          <a:p>
            <a:r>
              <a:rPr lang="en-US" dirty="0" smtClean="0"/>
              <a:t>Recovery process</a:t>
            </a:r>
            <a:endParaRPr lang="en-US" dirty="0"/>
          </a:p>
        </p:txBody>
      </p:sp>
    </p:spTree>
    <p:extLst>
      <p:ext uri="{BB962C8B-B14F-4D97-AF65-F5344CB8AC3E}">
        <p14:creationId xmlns:p14="http://schemas.microsoft.com/office/powerpoint/2010/main" val="2819934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Short-term and Lon-term Neuroplasticity</a:t>
            </a:r>
            <a:endParaRPr lang="en-US" dirty="0"/>
          </a:p>
        </p:txBody>
      </p:sp>
      <p:sp>
        <p:nvSpPr>
          <p:cNvPr id="3" name="Content Placeholder 2"/>
          <p:cNvSpPr>
            <a:spLocks noGrp="1"/>
          </p:cNvSpPr>
          <p:nvPr>
            <p:ph idx="1"/>
          </p:nvPr>
        </p:nvSpPr>
        <p:spPr/>
        <p:txBody>
          <a:bodyPr/>
          <a:lstStyle/>
          <a:p>
            <a:r>
              <a:rPr lang="en-US" dirty="0" smtClean="0"/>
              <a:t>Chemical Changes</a:t>
            </a:r>
          </a:p>
          <a:p>
            <a:r>
              <a:rPr lang="en-US" dirty="0" smtClean="0"/>
              <a:t>Structural changes</a:t>
            </a:r>
          </a:p>
          <a:p>
            <a:r>
              <a:rPr lang="en-US" dirty="0" smtClean="0"/>
              <a:t>Formation of new neurons</a:t>
            </a:r>
          </a:p>
          <a:p>
            <a:r>
              <a:rPr lang="en-US" dirty="0" smtClean="0"/>
              <a:t>Density and the length of dendrites </a:t>
            </a:r>
          </a:p>
          <a:p>
            <a:endParaRPr lang="en-US" dirty="0"/>
          </a:p>
          <a:p>
            <a:r>
              <a:rPr lang="en-US" dirty="0" smtClean="0"/>
              <a:t>Image: Neural brain functionality</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524001"/>
            <a:ext cx="2586037"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2152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Recovery Process</a:t>
            </a:r>
            <a:endParaRPr lang="en-US" dirty="0"/>
          </a:p>
        </p:txBody>
      </p:sp>
      <p:sp>
        <p:nvSpPr>
          <p:cNvPr id="3" name="Content Placeholder 2"/>
          <p:cNvSpPr>
            <a:spLocks noGrp="1"/>
          </p:cNvSpPr>
          <p:nvPr>
            <p:ph idx="1"/>
          </p:nvPr>
        </p:nvSpPr>
        <p:spPr/>
        <p:txBody>
          <a:bodyPr/>
          <a:lstStyle/>
          <a:p>
            <a:r>
              <a:rPr lang="en-US" dirty="0" smtClean="0"/>
              <a:t>Time is a factor in recovery</a:t>
            </a:r>
          </a:p>
          <a:p>
            <a:r>
              <a:rPr lang="en-US" dirty="0" smtClean="0"/>
              <a:t>Adverse  health conditions</a:t>
            </a:r>
          </a:p>
          <a:p>
            <a:r>
              <a:rPr lang="en-US" dirty="0" smtClean="0"/>
              <a:t>Stroke and heart attacks</a:t>
            </a:r>
          </a:p>
          <a:p>
            <a:r>
              <a:rPr lang="en-US" dirty="0" smtClean="0"/>
              <a:t>Regaining of certain ability</a:t>
            </a:r>
          </a:p>
          <a:p>
            <a:r>
              <a:rPr lang="en-US" dirty="0" smtClean="0"/>
              <a:t>Brains ability to adapt to plasticity</a:t>
            </a:r>
            <a:endParaRPr lang="en-US" dirty="0"/>
          </a:p>
        </p:txBody>
      </p:sp>
    </p:spTree>
    <p:extLst>
      <p:ext uri="{BB962C8B-B14F-4D97-AF65-F5344CB8AC3E}">
        <p14:creationId xmlns:p14="http://schemas.microsoft.com/office/powerpoint/2010/main" val="3018775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Adaptive measure</a:t>
            </a:r>
            <a:endParaRPr lang="en-US" dirty="0"/>
          </a:p>
        </p:txBody>
      </p:sp>
      <p:sp>
        <p:nvSpPr>
          <p:cNvPr id="3" name="Content Placeholder 2"/>
          <p:cNvSpPr>
            <a:spLocks noGrp="1"/>
          </p:cNvSpPr>
          <p:nvPr>
            <p:ph idx="1"/>
          </p:nvPr>
        </p:nvSpPr>
        <p:spPr/>
        <p:txBody>
          <a:bodyPr/>
          <a:lstStyle/>
          <a:p>
            <a:r>
              <a:rPr lang="en-US" dirty="0" smtClean="0"/>
              <a:t>Cortical plasticity is an adaptive measure</a:t>
            </a:r>
          </a:p>
          <a:p>
            <a:r>
              <a:rPr lang="en-US" dirty="0" smtClean="0"/>
              <a:t>Compromised normal functioning</a:t>
            </a:r>
          </a:p>
          <a:p>
            <a:r>
              <a:rPr lang="en-US" dirty="0" smtClean="0"/>
              <a:t>Normal functioning</a:t>
            </a:r>
          </a:p>
          <a:p>
            <a:r>
              <a:rPr lang="en-US" dirty="0" smtClean="0"/>
              <a:t>Apex of functionality</a:t>
            </a:r>
          </a:p>
          <a:p>
            <a:r>
              <a:rPr lang="en-US" dirty="0" smtClean="0"/>
              <a:t>Jodi will recover based on the phenomenon</a:t>
            </a:r>
          </a:p>
          <a:p>
            <a:endParaRPr lang="en-US" dirty="0"/>
          </a:p>
          <a:p>
            <a:r>
              <a:rPr lang="en-US" dirty="0" smtClean="0"/>
              <a:t>Image: Adaptive brain</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703320"/>
            <a:ext cx="22860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6835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The brain is a vital</a:t>
            </a:r>
          </a:p>
          <a:p>
            <a:r>
              <a:rPr lang="en-US" dirty="0" smtClean="0"/>
              <a:t>Coordination of human functions</a:t>
            </a:r>
          </a:p>
          <a:p>
            <a:r>
              <a:rPr lang="en-US" dirty="0" smtClean="0"/>
              <a:t>Speech to movement</a:t>
            </a:r>
          </a:p>
          <a:p>
            <a:r>
              <a:rPr lang="en-US" dirty="0" smtClean="0"/>
              <a:t>Broader creation</a:t>
            </a:r>
          </a:p>
          <a:p>
            <a:r>
              <a:rPr lang="en-US" dirty="0" smtClean="0"/>
              <a:t>Cognitive abilities and intelligence</a:t>
            </a:r>
            <a:endParaRPr lang="en-US" dirty="0"/>
          </a:p>
        </p:txBody>
      </p:sp>
    </p:spTree>
    <p:extLst>
      <p:ext uri="{BB962C8B-B14F-4D97-AF65-F5344CB8AC3E}">
        <p14:creationId xmlns:p14="http://schemas.microsoft.com/office/powerpoint/2010/main" val="2603461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Manifestation of the human</a:t>
            </a:r>
          </a:p>
          <a:p>
            <a:r>
              <a:rPr lang="en-US" dirty="0" smtClean="0"/>
              <a:t>Adaptive abilities</a:t>
            </a:r>
          </a:p>
          <a:p>
            <a:r>
              <a:rPr lang="en-US" dirty="0" smtClean="0"/>
              <a:t>Regenerative capabilities</a:t>
            </a:r>
          </a:p>
          <a:p>
            <a:r>
              <a:rPr lang="en-US" dirty="0" smtClean="0"/>
              <a:t>Essence of cortical plasticity</a:t>
            </a:r>
          </a:p>
          <a:p>
            <a:r>
              <a:rPr lang="en-US" dirty="0" smtClean="0"/>
              <a:t>Retention of abilities after injuries</a:t>
            </a:r>
          </a:p>
          <a:p>
            <a:endParaRPr lang="en-US" dirty="0"/>
          </a:p>
        </p:txBody>
      </p:sp>
    </p:spTree>
    <p:extLst>
      <p:ext uri="{BB962C8B-B14F-4D97-AF65-F5344CB8AC3E}">
        <p14:creationId xmlns:p14="http://schemas.microsoft.com/office/powerpoint/2010/main" val="509094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a:t>Chandy</a:t>
            </a:r>
            <a:r>
              <a:rPr lang="en-US" dirty="0"/>
              <a:t>, J. (1967). THE HUMAN BRAIN. </a:t>
            </a:r>
            <a:r>
              <a:rPr lang="en-US" i="1" dirty="0"/>
              <a:t>Current Science,</a:t>
            </a:r>
            <a:r>
              <a:rPr lang="en-US" dirty="0"/>
              <a:t> </a:t>
            </a:r>
            <a:r>
              <a:rPr lang="en-US" i="1" dirty="0"/>
              <a:t>36</a:t>
            </a:r>
            <a:r>
              <a:rPr lang="en-US" dirty="0"/>
              <a:t>(2), 29-32. Retrieved from </a:t>
            </a:r>
            <a:r>
              <a:rPr lang="en-US" u="sng" dirty="0">
                <a:hlinkClick r:id="rId2"/>
              </a:rPr>
              <a:t>www.jstor.org/stable/24062546</a:t>
            </a:r>
            <a:endParaRPr lang="en-US" dirty="0"/>
          </a:p>
          <a:p>
            <a:r>
              <a:rPr lang="en-US" dirty="0"/>
              <a:t>Morris, A. (2016). The Brain. In </a:t>
            </a:r>
            <a:r>
              <a:rPr lang="en-US" i="1" dirty="0"/>
              <a:t>Why Icebergs Float: Exploring Science in Everyday Life</a:t>
            </a:r>
            <a:r>
              <a:rPr lang="en-US" dirty="0"/>
              <a:t> (pp. 72-85). London: UCL Press. Retrieved June 9, 2020, from </a:t>
            </a:r>
            <a:r>
              <a:rPr lang="en-US" u="sng" dirty="0">
                <a:hlinkClick r:id="rId3"/>
              </a:rPr>
              <a:t>www.jstor.org/stable/j.ctt1gxxpgr.13</a:t>
            </a:r>
            <a:endParaRPr lang="en-US" dirty="0"/>
          </a:p>
          <a:p>
            <a:r>
              <a:rPr lang="en-US" dirty="0"/>
              <a:t>Pitts-Taylor, V. (2010). The plastic brain: Neoliberalism and the neuronal self. </a:t>
            </a:r>
            <a:r>
              <a:rPr lang="en-US" i="1" dirty="0"/>
              <a:t>Health,</a:t>
            </a:r>
            <a:r>
              <a:rPr lang="en-US" dirty="0"/>
              <a:t> </a:t>
            </a:r>
            <a:r>
              <a:rPr lang="en-US" i="1" dirty="0"/>
              <a:t>14</a:t>
            </a:r>
            <a:r>
              <a:rPr lang="en-US" dirty="0"/>
              <a:t>(6), 635-652. Retrieved from </a:t>
            </a:r>
            <a:r>
              <a:rPr lang="en-US" u="sng" dirty="0">
                <a:hlinkClick r:id="rId4"/>
              </a:rPr>
              <a:t>www.jstor.org/stable/26650062</a:t>
            </a:r>
            <a:endParaRPr lang="en-US" dirty="0"/>
          </a:p>
        </p:txBody>
      </p:sp>
    </p:spTree>
    <p:extLst>
      <p:ext uri="{BB962C8B-B14F-4D97-AF65-F5344CB8AC3E}">
        <p14:creationId xmlns:p14="http://schemas.microsoft.com/office/powerpoint/2010/main" val="2107535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a:t>
            </a:r>
            <a:endParaRPr lang="en-US" dirty="0"/>
          </a:p>
        </p:txBody>
      </p:sp>
      <p:sp>
        <p:nvSpPr>
          <p:cNvPr id="3" name="Content Placeholder 2"/>
          <p:cNvSpPr>
            <a:spLocks noGrp="1"/>
          </p:cNvSpPr>
          <p:nvPr>
            <p:ph idx="1"/>
          </p:nvPr>
        </p:nvSpPr>
        <p:spPr/>
        <p:txBody>
          <a:bodyPr/>
          <a:lstStyle/>
          <a:p>
            <a:r>
              <a:rPr lang="en-US" dirty="0" smtClean="0"/>
              <a:t>Adaptive brain</a:t>
            </a:r>
          </a:p>
          <a:p>
            <a:r>
              <a:rPr lang="en-US" dirty="0" smtClean="0"/>
              <a:t>Neural </a:t>
            </a:r>
            <a:r>
              <a:rPr lang="en-US" smtClean="0"/>
              <a:t>brain functionality</a:t>
            </a:r>
            <a:endParaRPr lang="en-US" dirty="0" smtClean="0"/>
          </a:p>
          <a:p>
            <a:r>
              <a:rPr lang="en-US" dirty="0" smtClean="0"/>
              <a:t>Neural plasticity</a:t>
            </a:r>
          </a:p>
          <a:p>
            <a:endParaRPr lang="en-US" dirty="0"/>
          </a:p>
        </p:txBody>
      </p:sp>
    </p:spTree>
    <p:extLst>
      <p:ext uri="{BB962C8B-B14F-4D97-AF65-F5344CB8AC3E}">
        <p14:creationId xmlns:p14="http://schemas.microsoft.com/office/powerpoint/2010/main" val="18884381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98</TotalTime>
  <Words>1398</Words>
  <Application>Microsoft Office PowerPoint</Application>
  <PresentationFormat>On-screen Show (4:3)</PresentationFormat>
  <Paragraphs>139</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Austin</vt:lpstr>
      <vt:lpstr>Cortical Plasticity</vt:lpstr>
      <vt:lpstr>Introduction</vt:lpstr>
      <vt:lpstr>The Human Brain</vt:lpstr>
      <vt:lpstr>Information Processing</vt:lpstr>
      <vt:lpstr>Functions of the Brain in Human Behavior</vt:lpstr>
      <vt:lpstr>Higher Human Functions</vt:lpstr>
      <vt:lpstr>Diencephalon</vt:lpstr>
      <vt:lpstr>Brain Lateralization</vt:lpstr>
      <vt:lpstr>Left Hemisphere</vt:lpstr>
      <vt:lpstr>Right Hemisphere</vt:lpstr>
      <vt:lpstr>The Phenomenon of Cortical Plasticity.</vt:lpstr>
      <vt:lpstr>Short-term and Lon-term Neuroplasticity</vt:lpstr>
      <vt:lpstr>Recovery Process</vt:lpstr>
      <vt:lpstr>Adaptive measure</vt:lpstr>
      <vt:lpstr>Summary</vt:lpstr>
      <vt:lpstr>Conclusion</vt:lpstr>
      <vt:lpstr>References</vt:lpstr>
      <vt:lpstr>Graphics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Cortical Plasticity</dc:title>
  <dc:creator>Windows User</dc:creator>
  <cp:lastModifiedBy>Windows User</cp:lastModifiedBy>
  <cp:revision>12</cp:revision>
  <dcterms:created xsi:type="dcterms:W3CDTF">2020-06-10T05:38:28Z</dcterms:created>
  <dcterms:modified xsi:type="dcterms:W3CDTF">2020-06-10T07:16:44Z</dcterms:modified>
</cp:coreProperties>
</file>